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</p:sldIdLst>
  <p:sldSz cx="18288000" cy="10287000"/>
  <p:notesSz cx="6858000" cy="9144000"/>
  <p:embeddedFontLst>
    <p:embeddedFont>
      <p:font typeface="Oswald" panose="00000500000000000000" pitchFamily="2" charset="0"/>
      <p:regular r:id="rId4"/>
      <p:bold r:id="rId5"/>
    </p:embeddedFont>
    <p:embeddedFont>
      <p:font typeface="Oswald Bold" panose="00000800000000000000" pitchFamily="2" charset="0"/>
      <p:regular r:id="rId6"/>
      <p:bold r:id="rId7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font" Target="fonts/font4.fntdata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11" Type="http://schemas.openxmlformats.org/officeDocument/2006/relationships/tableStyles" Target="tableStyles.xml"/><Relationship Id="rId5" Type="http://schemas.openxmlformats.org/officeDocument/2006/relationships/font" Target="fonts/font2.fntdata"/><Relationship Id="rId10" Type="http://schemas.openxmlformats.org/officeDocument/2006/relationships/theme" Target="theme/theme1.xml"/><Relationship Id="rId4" Type="http://schemas.openxmlformats.org/officeDocument/2006/relationships/font" Target="fonts/font1.fntdata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7" Type="http://schemas.openxmlformats.org/officeDocument/2006/relationships/hyperlink" Target="https://www.k-state.edu/sfa/manage/forms/upload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www.k-state.edu/sfa/manage/forms/coa1.pdf" TargetMode="Externa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20256"/>
            <a:ext cx="18288000" cy="10266744"/>
            <a:chOff x="0" y="0"/>
            <a:chExt cx="4816593" cy="2703998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816592" cy="2703998"/>
            </a:xfrm>
            <a:custGeom>
              <a:avLst/>
              <a:gdLst/>
              <a:ahLst/>
              <a:cxnLst/>
              <a:rect l="l" t="t" r="r" b="b"/>
              <a:pathLst>
                <a:path w="4816592" h="2703998">
                  <a:moveTo>
                    <a:pt x="0" y="0"/>
                  </a:moveTo>
                  <a:lnTo>
                    <a:pt x="4816592" y="0"/>
                  </a:lnTo>
                  <a:lnTo>
                    <a:pt x="4816592" y="2703998"/>
                  </a:lnTo>
                  <a:lnTo>
                    <a:pt x="0" y="2703998"/>
                  </a:lnTo>
                  <a:close/>
                </a:path>
              </a:pathLst>
            </a:custGeom>
            <a:solidFill>
              <a:srgbClr val="400266">
                <a:alpha val="17647"/>
              </a:srgbClr>
            </a:solidFill>
          </p:spPr>
        </p:sp>
        <p:sp>
          <p:nvSpPr>
            <p:cNvPr id="4" name="TextBox 4"/>
            <p:cNvSpPr txBox="1"/>
            <p:nvPr/>
          </p:nvSpPr>
          <p:spPr>
            <a:xfrm>
              <a:off x="0" y="-47625"/>
              <a:ext cx="4816593" cy="275162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359"/>
                </a:lnSpc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1880319" y="2441596"/>
            <a:ext cx="6859757" cy="664760"/>
            <a:chOff x="0" y="0"/>
            <a:chExt cx="1806685" cy="175081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1806685" cy="175081"/>
            </a:xfrm>
            <a:custGeom>
              <a:avLst/>
              <a:gdLst/>
              <a:ahLst/>
              <a:cxnLst/>
              <a:rect l="l" t="t" r="r" b="b"/>
              <a:pathLst>
                <a:path w="1806685" h="175081">
                  <a:moveTo>
                    <a:pt x="0" y="0"/>
                  </a:moveTo>
                  <a:lnTo>
                    <a:pt x="1806685" y="0"/>
                  </a:lnTo>
                  <a:lnTo>
                    <a:pt x="1806685" y="175081"/>
                  </a:lnTo>
                  <a:lnTo>
                    <a:pt x="0" y="175081"/>
                  </a:lnTo>
                  <a:close/>
                </a:path>
              </a:pathLst>
            </a:custGeom>
            <a:solidFill>
              <a:srgbClr val="400266"/>
            </a:solidFill>
            <a:ln w="38100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id="7" name="TextBox 7"/>
            <p:cNvSpPr txBox="1"/>
            <p:nvPr/>
          </p:nvSpPr>
          <p:spPr>
            <a:xfrm>
              <a:off x="0" y="-47625"/>
              <a:ext cx="1806685" cy="22270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359"/>
                </a:lnSpc>
              </a:pPr>
              <a:endParaRPr/>
            </a:p>
          </p:txBody>
        </p:sp>
      </p:grpSp>
      <p:grpSp>
        <p:nvGrpSpPr>
          <p:cNvPr id="8" name="Group 8"/>
          <p:cNvGrpSpPr/>
          <p:nvPr/>
        </p:nvGrpSpPr>
        <p:grpSpPr>
          <a:xfrm>
            <a:off x="316141" y="2441596"/>
            <a:ext cx="1329520" cy="1329520"/>
            <a:chOff x="0" y="0"/>
            <a:chExt cx="350162" cy="350162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350162" cy="350162"/>
            </a:xfrm>
            <a:custGeom>
              <a:avLst/>
              <a:gdLst/>
              <a:ahLst/>
              <a:cxnLst/>
              <a:rect l="l" t="t" r="r" b="b"/>
              <a:pathLst>
                <a:path w="350162" h="350162">
                  <a:moveTo>
                    <a:pt x="0" y="0"/>
                  </a:moveTo>
                  <a:lnTo>
                    <a:pt x="350162" y="0"/>
                  </a:lnTo>
                  <a:lnTo>
                    <a:pt x="350162" y="350162"/>
                  </a:lnTo>
                  <a:lnTo>
                    <a:pt x="0" y="350162"/>
                  </a:lnTo>
                  <a:close/>
                </a:path>
              </a:pathLst>
            </a:custGeom>
            <a:solidFill>
              <a:srgbClr val="400266"/>
            </a:solidFill>
          </p:spPr>
        </p:sp>
        <p:sp>
          <p:nvSpPr>
            <p:cNvPr id="10" name="TextBox 10"/>
            <p:cNvSpPr txBox="1"/>
            <p:nvPr/>
          </p:nvSpPr>
          <p:spPr>
            <a:xfrm>
              <a:off x="0" y="-38100"/>
              <a:ext cx="350162" cy="388262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sp>
        <p:nvSpPr>
          <p:cNvPr id="11" name="Freeform 11"/>
          <p:cNvSpPr/>
          <p:nvPr/>
        </p:nvSpPr>
        <p:spPr>
          <a:xfrm>
            <a:off x="591181" y="2688537"/>
            <a:ext cx="846410" cy="835638"/>
          </a:xfrm>
          <a:custGeom>
            <a:avLst/>
            <a:gdLst/>
            <a:ahLst/>
            <a:cxnLst/>
            <a:rect l="l" t="t" r="r" b="b"/>
            <a:pathLst>
              <a:path w="846410" h="835638">
                <a:moveTo>
                  <a:pt x="0" y="0"/>
                </a:moveTo>
                <a:lnTo>
                  <a:pt x="846410" y="0"/>
                </a:lnTo>
                <a:lnTo>
                  <a:pt x="846410" y="835638"/>
                </a:lnTo>
                <a:lnTo>
                  <a:pt x="0" y="835638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grpSp>
        <p:nvGrpSpPr>
          <p:cNvPr id="12" name="Group 12"/>
          <p:cNvGrpSpPr/>
          <p:nvPr/>
        </p:nvGrpSpPr>
        <p:grpSpPr>
          <a:xfrm>
            <a:off x="10115506" y="2441596"/>
            <a:ext cx="1329520" cy="1329520"/>
            <a:chOff x="0" y="0"/>
            <a:chExt cx="350162" cy="350162"/>
          </a:xfrm>
        </p:grpSpPr>
        <p:sp>
          <p:nvSpPr>
            <p:cNvPr id="13" name="Freeform 13"/>
            <p:cNvSpPr/>
            <p:nvPr/>
          </p:nvSpPr>
          <p:spPr>
            <a:xfrm>
              <a:off x="0" y="0"/>
              <a:ext cx="350162" cy="350162"/>
            </a:xfrm>
            <a:custGeom>
              <a:avLst/>
              <a:gdLst/>
              <a:ahLst/>
              <a:cxnLst/>
              <a:rect l="l" t="t" r="r" b="b"/>
              <a:pathLst>
                <a:path w="350162" h="350162">
                  <a:moveTo>
                    <a:pt x="0" y="0"/>
                  </a:moveTo>
                  <a:lnTo>
                    <a:pt x="350162" y="0"/>
                  </a:lnTo>
                  <a:lnTo>
                    <a:pt x="350162" y="350162"/>
                  </a:lnTo>
                  <a:lnTo>
                    <a:pt x="0" y="350162"/>
                  </a:lnTo>
                  <a:close/>
                </a:path>
              </a:pathLst>
            </a:custGeom>
            <a:solidFill>
              <a:srgbClr val="400266"/>
            </a:solidFill>
          </p:spPr>
        </p:sp>
        <p:sp>
          <p:nvSpPr>
            <p:cNvPr id="14" name="TextBox 14"/>
            <p:cNvSpPr txBox="1"/>
            <p:nvPr/>
          </p:nvSpPr>
          <p:spPr>
            <a:xfrm>
              <a:off x="0" y="-38100"/>
              <a:ext cx="350162" cy="388262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sp>
        <p:nvSpPr>
          <p:cNvPr id="15" name="Freeform 15"/>
          <p:cNvSpPr/>
          <p:nvPr/>
        </p:nvSpPr>
        <p:spPr>
          <a:xfrm>
            <a:off x="10315098" y="2641189"/>
            <a:ext cx="930335" cy="930335"/>
          </a:xfrm>
          <a:custGeom>
            <a:avLst/>
            <a:gdLst/>
            <a:ahLst/>
            <a:cxnLst/>
            <a:rect l="l" t="t" r="r" b="b"/>
            <a:pathLst>
              <a:path w="930335" h="930335">
                <a:moveTo>
                  <a:pt x="0" y="0"/>
                </a:moveTo>
                <a:lnTo>
                  <a:pt x="930335" y="0"/>
                </a:lnTo>
                <a:lnTo>
                  <a:pt x="930335" y="930335"/>
                </a:lnTo>
                <a:lnTo>
                  <a:pt x="0" y="930335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16" name="TextBox 16"/>
          <p:cNvSpPr txBox="1"/>
          <p:nvPr/>
        </p:nvSpPr>
        <p:spPr>
          <a:xfrm>
            <a:off x="2729879" y="9095190"/>
            <a:ext cx="17031109" cy="63119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5079"/>
              </a:lnSpc>
            </a:pPr>
            <a:r>
              <a:rPr lang="en-US" sz="3999" b="1" u="sng" spc="79">
                <a:solidFill>
                  <a:srgbClr val="46097D"/>
                </a:solidFill>
                <a:latin typeface="Oswald Bold"/>
                <a:ea typeface="Oswald Bold"/>
                <a:cs typeface="Oswald Bold"/>
                <a:sym typeface="Oswald Bold"/>
              </a:rPr>
              <a:t>Purchasing a Computer is an Approved Educational Expense</a:t>
            </a:r>
          </a:p>
        </p:txBody>
      </p:sp>
      <p:grpSp>
        <p:nvGrpSpPr>
          <p:cNvPr id="17" name="Group 17"/>
          <p:cNvGrpSpPr/>
          <p:nvPr/>
        </p:nvGrpSpPr>
        <p:grpSpPr>
          <a:xfrm>
            <a:off x="1880319" y="2998470"/>
            <a:ext cx="6859757" cy="5651870"/>
            <a:chOff x="0" y="0"/>
            <a:chExt cx="1806685" cy="1488558"/>
          </a:xfrm>
        </p:grpSpPr>
        <p:sp>
          <p:nvSpPr>
            <p:cNvPr id="18" name="Freeform 18"/>
            <p:cNvSpPr/>
            <p:nvPr/>
          </p:nvSpPr>
          <p:spPr>
            <a:xfrm>
              <a:off x="0" y="0"/>
              <a:ext cx="1806685" cy="1488558"/>
            </a:xfrm>
            <a:custGeom>
              <a:avLst/>
              <a:gdLst/>
              <a:ahLst/>
              <a:cxnLst/>
              <a:rect l="l" t="t" r="r" b="b"/>
              <a:pathLst>
                <a:path w="1806685" h="1488558">
                  <a:moveTo>
                    <a:pt x="0" y="0"/>
                  </a:moveTo>
                  <a:lnTo>
                    <a:pt x="1806685" y="0"/>
                  </a:lnTo>
                  <a:lnTo>
                    <a:pt x="1806685" y="1488558"/>
                  </a:lnTo>
                  <a:lnTo>
                    <a:pt x="0" y="1488558"/>
                  </a:lnTo>
                  <a:close/>
                </a:path>
              </a:pathLst>
            </a:custGeom>
            <a:solidFill>
              <a:srgbClr val="FFFFFF"/>
            </a:solidFill>
            <a:ln w="38100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id="19" name="TextBox 19"/>
            <p:cNvSpPr txBox="1"/>
            <p:nvPr/>
          </p:nvSpPr>
          <p:spPr>
            <a:xfrm>
              <a:off x="0" y="-47625"/>
              <a:ext cx="1806685" cy="153618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359"/>
                </a:lnSpc>
              </a:pPr>
              <a:endParaRPr/>
            </a:p>
          </p:txBody>
        </p:sp>
      </p:grpSp>
      <p:sp>
        <p:nvSpPr>
          <p:cNvPr id="20" name="TextBox 20"/>
          <p:cNvSpPr txBox="1"/>
          <p:nvPr/>
        </p:nvSpPr>
        <p:spPr>
          <a:xfrm>
            <a:off x="1960938" y="3030156"/>
            <a:ext cx="6698519" cy="637641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672"/>
              </a:lnSpc>
            </a:pPr>
            <a:r>
              <a:rPr lang="en-US" sz="2400" spc="105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rPr>
              <a:t>Federal guidelines allow the Office of Student Financial Assistance to increase your Cost of Attendance to cover </a:t>
            </a:r>
            <a:r>
              <a:rPr lang="en-US" sz="2400" u="none" spc="105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rPr>
              <a:t>expenses that</a:t>
            </a:r>
            <a:r>
              <a:rPr lang="en-US" sz="2400" spc="105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rPr>
              <a:t> </a:t>
            </a:r>
            <a:r>
              <a:rPr lang="en-US" sz="2400" u="none" spc="105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rPr>
              <a:t>exceed</a:t>
            </a:r>
            <a:r>
              <a:rPr lang="en-US" sz="2400" spc="105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rPr>
              <a:t> </a:t>
            </a:r>
            <a:r>
              <a:rPr lang="en-US" sz="2400" u="none" spc="105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rPr>
              <a:t>those already included. </a:t>
            </a:r>
          </a:p>
          <a:p>
            <a:pPr algn="l">
              <a:lnSpc>
                <a:spcPts val="3672"/>
              </a:lnSpc>
            </a:pPr>
            <a:endParaRPr lang="en-US" sz="2400" u="none" spc="105">
              <a:solidFill>
                <a:srgbClr val="000000"/>
              </a:solidFill>
              <a:latin typeface="Oswald"/>
              <a:ea typeface="Oswald"/>
              <a:cs typeface="Oswald"/>
              <a:sym typeface="Oswald"/>
            </a:endParaRPr>
          </a:p>
          <a:p>
            <a:pPr algn="l">
              <a:lnSpc>
                <a:spcPts val="3672"/>
              </a:lnSpc>
            </a:pPr>
            <a:r>
              <a:rPr lang="en-US" sz="2400" spc="105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rPr>
              <a:t>Students may submit a Cost of Attendance Adjustment form to have their expenses considered.</a:t>
            </a:r>
          </a:p>
          <a:p>
            <a:pPr algn="l">
              <a:lnSpc>
                <a:spcPts val="3672"/>
              </a:lnSpc>
            </a:pPr>
            <a:endParaRPr lang="en-US" sz="2400" spc="105">
              <a:solidFill>
                <a:srgbClr val="000000"/>
              </a:solidFill>
              <a:latin typeface="Oswald"/>
              <a:ea typeface="Oswald"/>
              <a:cs typeface="Oswald"/>
              <a:sym typeface="Oswald"/>
            </a:endParaRPr>
          </a:p>
          <a:p>
            <a:pPr algn="l">
              <a:lnSpc>
                <a:spcPts val="3672"/>
              </a:lnSpc>
            </a:pPr>
            <a:r>
              <a:rPr lang="en-US" sz="2400" spc="105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rPr>
              <a:t> ⚠️ Note: Cost of Attendance Adjustment will only increase LOAN eligibility. Completing a Cost of Attendance adjustment typically </a:t>
            </a:r>
            <a:r>
              <a:rPr lang="en-US" sz="2400" u="sng" spc="105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rPr>
              <a:t>does not increase eligibility for grants and scholarships.</a:t>
            </a:r>
          </a:p>
          <a:p>
            <a:pPr algn="l">
              <a:lnSpc>
                <a:spcPts val="3672"/>
              </a:lnSpc>
            </a:pPr>
            <a:endParaRPr lang="en-US" sz="2400" u="sng" spc="105">
              <a:solidFill>
                <a:srgbClr val="000000"/>
              </a:solidFill>
              <a:latin typeface="Oswald"/>
              <a:ea typeface="Oswald"/>
              <a:cs typeface="Oswald"/>
              <a:sym typeface="Oswald"/>
            </a:endParaRPr>
          </a:p>
          <a:p>
            <a:pPr algn="l">
              <a:lnSpc>
                <a:spcPts val="3672"/>
              </a:lnSpc>
            </a:pPr>
            <a:endParaRPr lang="en-US" sz="2400" u="sng" spc="105">
              <a:solidFill>
                <a:srgbClr val="000000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  <p:grpSp>
        <p:nvGrpSpPr>
          <p:cNvPr id="21" name="Group 21"/>
          <p:cNvGrpSpPr/>
          <p:nvPr/>
        </p:nvGrpSpPr>
        <p:grpSpPr>
          <a:xfrm>
            <a:off x="11645051" y="2441596"/>
            <a:ext cx="6247050" cy="1329520"/>
            <a:chOff x="0" y="0"/>
            <a:chExt cx="1645314" cy="350162"/>
          </a:xfrm>
        </p:grpSpPr>
        <p:sp>
          <p:nvSpPr>
            <p:cNvPr id="22" name="Freeform 22"/>
            <p:cNvSpPr/>
            <p:nvPr/>
          </p:nvSpPr>
          <p:spPr>
            <a:xfrm>
              <a:off x="0" y="0"/>
              <a:ext cx="1645314" cy="350162"/>
            </a:xfrm>
            <a:custGeom>
              <a:avLst/>
              <a:gdLst/>
              <a:ahLst/>
              <a:cxnLst/>
              <a:rect l="l" t="t" r="r" b="b"/>
              <a:pathLst>
                <a:path w="1645314" h="350162">
                  <a:moveTo>
                    <a:pt x="0" y="0"/>
                  </a:moveTo>
                  <a:lnTo>
                    <a:pt x="1645314" y="0"/>
                  </a:lnTo>
                  <a:lnTo>
                    <a:pt x="1645314" y="350162"/>
                  </a:lnTo>
                  <a:lnTo>
                    <a:pt x="0" y="350162"/>
                  </a:lnTo>
                  <a:close/>
                </a:path>
              </a:pathLst>
            </a:custGeom>
            <a:solidFill>
              <a:srgbClr val="400266"/>
            </a:solidFill>
            <a:ln w="38100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id="23" name="TextBox 23"/>
            <p:cNvSpPr txBox="1"/>
            <p:nvPr/>
          </p:nvSpPr>
          <p:spPr>
            <a:xfrm>
              <a:off x="0" y="-47625"/>
              <a:ext cx="1645314" cy="397787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359"/>
                </a:lnSpc>
              </a:pPr>
              <a:endParaRPr/>
            </a:p>
          </p:txBody>
        </p:sp>
      </p:grpSp>
      <p:grpSp>
        <p:nvGrpSpPr>
          <p:cNvPr id="24" name="Group 24"/>
          <p:cNvGrpSpPr/>
          <p:nvPr/>
        </p:nvGrpSpPr>
        <p:grpSpPr>
          <a:xfrm>
            <a:off x="11645051" y="3771116"/>
            <a:ext cx="6247050" cy="3618188"/>
            <a:chOff x="0" y="0"/>
            <a:chExt cx="1645314" cy="952938"/>
          </a:xfrm>
        </p:grpSpPr>
        <p:sp>
          <p:nvSpPr>
            <p:cNvPr id="25" name="Freeform 25"/>
            <p:cNvSpPr/>
            <p:nvPr/>
          </p:nvSpPr>
          <p:spPr>
            <a:xfrm>
              <a:off x="0" y="0"/>
              <a:ext cx="1645314" cy="952938"/>
            </a:xfrm>
            <a:custGeom>
              <a:avLst/>
              <a:gdLst/>
              <a:ahLst/>
              <a:cxnLst/>
              <a:rect l="l" t="t" r="r" b="b"/>
              <a:pathLst>
                <a:path w="1645314" h="952938">
                  <a:moveTo>
                    <a:pt x="0" y="0"/>
                  </a:moveTo>
                  <a:lnTo>
                    <a:pt x="1645314" y="0"/>
                  </a:lnTo>
                  <a:lnTo>
                    <a:pt x="1645314" y="952938"/>
                  </a:lnTo>
                  <a:lnTo>
                    <a:pt x="0" y="952938"/>
                  </a:lnTo>
                  <a:close/>
                </a:path>
              </a:pathLst>
            </a:custGeom>
            <a:solidFill>
              <a:srgbClr val="FFFFFF"/>
            </a:solidFill>
            <a:ln w="38100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id="26" name="TextBox 26"/>
            <p:cNvSpPr txBox="1"/>
            <p:nvPr/>
          </p:nvSpPr>
          <p:spPr>
            <a:xfrm>
              <a:off x="0" y="-47625"/>
              <a:ext cx="1645314" cy="100056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359"/>
                </a:lnSpc>
              </a:pPr>
              <a:endParaRPr/>
            </a:p>
          </p:txBody>
        </p:sp>
      </p:grpSp>
      <p:grpSp>
        <p:nvGrpSpPr>
          <p:cNvPr id="27" name="Group 27"/>
          <p:cNvGrpSpPr/>
          <p:nvPr/>
        </p:nvGrpSpPr>
        <p:grpSpPr>
          <a:xfrm>
            <a:off x="0" y="0"/>
            <a:ext cx="18288000" cy="1329520"/>
            <a:chOff x="0" y="0"/>
            <a:chExt cx="4816593" cy="350162"/>
          </a:xfrm>
        </p:grpSpPr>
        <p:sp>
          <p:nvSpPr>
            <p:cNvPr id="28" name="Freeform 28"/>
            <p:cNvSpPr/>
            <p:nvPr/>
          </p:nvSpPr>
          <p:spPr>
            <a:xfrm>
              <a:off x="0" y="0"/>
              <a:ext cx="4816592" cy="350162"/>
            </a:xfrm>
            <a:custGeom>
              <a:avLst/>
              <a:gdLst/>
              <a:ahLst/>
              <a:cxnLst/>
              <a:rect l="l" t="t" r="r" b="b"/>
              <a:pathLst>
                <a:path w="4816592" h="350162">
                  <a:moveTo>
                    <a:pt x="0" y="0"/>
                  </a:moveTo>
                  <a:lnTo>
                    <a:pt x="4816592" y="0"/>
                  </a:lnTo>
                  <a:lnTo>
                    <a:pt x="4816592" y="350162"/>
                  </a:lnTo>
                  <a:lnTo>
                    <a:pt x="0" y="350162"/>
                  </a:lnTo>
                  <a:close/>
                </a:path>
              </a:pathLst>
            </a:custGeom>
            <a:solidFill>
              <a:srgbClr val="400266"/>
            </a:solidFill>
          </p:spPr>
        </p:sp>
        <p:sp>
          <p:nvSpPr>
            <p:cNvPr id="29" name="TextBox 29"/>
            <p:cNvSpPr txBox="1"/>
            <p:nvPr/>
          </p:nvSpPr>
          <p:spPr>
            <a:xfrm>
              <a:off x="0" y="-47625"/>
              <a:ext cx="4816593" cy="397787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359"/>
                </a:lnSpc>
              </a:pPr>
              <a:endParaRPr/>
            </a:p>
          </p:txBody>
        </p:sp>
      </p:grpSp>
      <p:sp>
        <p:nvSpPr>
          <p:cNvPr id="30" name="TextBox 30"/>
          <p:cNvSpPr txBox="1"/>
          <p:nvPr/>
        </p:nvSpPr>
        <p:spPr>
          <a:xfrm>
            <a:off x="740250" y="290014"/>
            <a:ext cx="17151851" cy="9556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475"/>
              </a:lnSpc>
            </a:pPr>
            <a:r>
              <a:rPr lang="en-US" sz="6500">
                <a:solidFill>
                  <a:srgbClr val="FFFFFF"/>
                </a:solidFill>
                <a:latin typeface="Oswald"/>
                <a:ea typeface="Oswald"/>
                <a:cs typeface="Oswald"/>
                <a:sym typeface="Oswald"/>
              </a:rPr>
              <a:t>NEED ASSISTANCE PURCHASING A COMPUTER?</a:t>
            </a:r>
          </a:p>
        </p:txBody>
      </p:sp>
      <p:sp>
        <p:nvSpPr>
          <p:cNvPr id="31" name="TextBox 31"/>
          <p:cNvSpPr txBox="1"/>
          <p:nvPr/>
        </p:nvSpPr>
        <p:spPr>
          <a:xfrm>
            <a:off x="2078921" y="2520315"/>
            <a:ext cx="8235187" cy="47815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810"/>
              </a:lnSpc>
            </a:pPr>
            <a:r>
              <a:rPr lang="en-US" sz="3000" spc="60">
                <a:solidFill>
                  <a:srgbClr val="FFFFFF"/>
                </a:solidFill>
                <a:latin typeface="Oswald"/>
                <a:ea typeface="Oswald"/>
                <a:cs typeface="Oswald"/>
                <a:sym typeface="Oswald"/>
              </a:rPr>
              <a:t>Cost of Attendance Adjustment</a:t>
            </a:r>
          </a:p>
        </p:txBody>
      </p:sp>
      <p:sp>
        <p:nvSpPr>
          <p:cNvPr id="32" name="TextBox 32"/>
          <p:cNvSpPr txBox="1"/>
          <p:nvPr/>
        </p:nvSpPr>
        <p:spPr>
          <a:xfrm>
            <a:off x="5390817" y="1382751"/>
            <a:ext cx="7799189" cy="5238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200"/>
              </a:lnSpc>
              <a:spcBef>
                <a:spcPct val="0"/>
              </a:spcBef>
            </a:pPr>
            <a:r>
              <a:rPr lang="en-US" sz="3000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rPr>
              <a:t>You May Be Eligible for a Cost of Attendance Adjustment</a:t>
            </a:r>
          </a:p>
        </p:txBody>
      </p:sp>
      <p:sp>
        <p:nvSpPr>
          <p:cNvPr id="33" name="TextBox 33"/>
          <p:cNvSpPr txBox="1"/>
          <p:nvPr/>
        </p:nvSpPr>
        <p:spPr>
          <a:xfrm>
            <a:off x="11759351" y="2482215"/>
            <a:ext cx="5940697" cy="483679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200"/>
              </a:lnSpc>
              <a:spcBef>
                <a:spcPct val="0"/>
              </a:spcBef>
            </a:pPr>
            <a:r>
              <a:rPr lang="en-US" sz="3000">
                <a:solidFill>
                  <a:srgbClr val="FFFFFF"/>
                </a:solidFill>
                <a:latin typeface="Oswald"/>
                <a:ea typeface="Oswald"/>
                <a:cs typeface="Oswald"/>
                <a:sym typeface="Oswald"/>
              </a:rPr>
              <a:t>Steps to submitting a Cost of Attendance Adjustment form</a:t>
            </a:r>
          </a:p>
          <a:p>
            <a:pPr algn="l">
              <a:lnSpc>
                <a:spcPts val="3359"/>
              </a:lnSpc>
              <a:spcBef>
                <a:spcPct val="0"/>
              </a:spcBef>
            </a:pPr>
            <a:endParaRPr lang="en-US" sz="3000">
              <a:solidFill>
                <a:srgbClr val="FFFFFF"/>
              </a:solidFill>
              <a:latin typeface="Oswald"/>
              <a:ea typeface="Oswald"/>
              <a:cs typeface="Oswald"/>
              <a:sym typeface="Oswald"/>
            </a:endParaRPr>
          </a:p>
          <a:p>
            <a:pPr marL="518160" lvl="1" indent="-259080" algn="l">
              <a:lnSpc>
                <a:spcPts val="3359"/>
              </a:lnSpc>
              <a:spcBef>
                <a:spcPct val="0"/>
              </a:spcBef>
              <a:buAutoNum type="arabicPeriod"/>
            </a:pPr>
            <a:r>
              <a:rPr lang="en-US" sz="2400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rPr>
              <a:t>Download and complete the </a:t>
            </a:r>
            <a:r>
              <a:rPr lang="en-US" sz="2400" u="sng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  <a:hlinkClick r:id="rId6" tooltip="https://www.k-state.edu/sfa/manage/forms/coa1.pdf"/>
              </a:rPr>
              <a:t>Cost of Attendance Adjustment form </a:t>
            </a:r>
            <a:r>
              <a:rPr lang="en-US" sz="2400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rPr>
              <a:t>(PDF).</a:t>
            </a:r>
          </a:p>
          <a:p>
            <a:pPr marL="518160" lvl="1" indent="-259080" algn="l">
              <a:lnSpc>
                <a:spcPts val="3359"/>
              </a:lnSpc>
              <a:spcBef>
                <a:spcPct val="0"/>
              </a:spcBef>
              <a:buAutoNum type="arabicPeriod"/>
            </a:pPr>
            <a:r>
              <a:rPr lang="en-US" sz="2400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rPr>
              <a:t>Read the form carefully and follow the instructions for your situation.</a:t>
            </a:r>
          </a:p>
          <a:p>
            <a:pPr marL="518160" lvl="1" indent="-259080" algn="l">
              <a:lnSpc>
                <a:spcPts val="3359"/>
              </a:lnSpc>
              <a:spcBef>
                <a:spcPct val="0"/>
              </a:spcBef>
              <a:buAutoNum type="arabicPeriod"/>
            </a:pPr>
            <a:r>
              <a:rPr lang="en-US" sz="2400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rPr>
              <a:t>Submit all required documentation through </a:t>
            </a:r>
            <a:r>
              <a:rPr lang="en-US" sz="2400" u="sng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  <a:hlinkClick r:id="rId7" tooltip="https://www.k-state.edu/sfa/manage/forms/upload/"/>
              </a:rPr>
              <a:t>Secure Document Upload</a:t>
            </a:r>
            <a:r>
              <a:rPr lang="en-US" sz="2400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rPr>
              <a:t> under Cost of Attendance Adjustments.</a:t>
            </a:r>
          </a:p>
          <a:p>
            <a:pPr algn="l">
              <a:lnSpc>
                <a:spcPts val="3359"/>
              </a:lnSpc>
              <a:spcBef>
                <a:spcPct val="0"/>
              </a:spcBef>
            </a:pPr>
            <a:endParaRPr lang="en-US" sz="2400">
              <a:solidFill>
                <a:srgbClr val="000000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0"/>
            <a:ext cx="18288000" cy="10287000"/>
            <a:chOff x="0" y="0"/>
            <a:chExt cx="4816593" cy="2709333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816592" cy="2709333"/>
            </a:xfrm>
            <a:custGeom>
              <a:avLst/>
              <a:gdLst/>
              <a:ahLst/>
              <a:cxnLst/>
              <a:rect l="l" t="t" r="r" b="b"/>
              <a:pathLst>
                <a:path w="4816592" h="2709333">
                  <a:moveTo>
                    <a:pt x="0" y="0"/>
                  </a:moveTo>
                  <a:lnTo>
                    <a:pt x="4816592" y="0"/>
                  </a:lnTo>
                  <a:lnTo>
                    <a:pt x="4816592" y="2709333"/>
                  </a:lnTo>
                  <a:lnTo>
                    <a:pt x="0" y="2709333"/>
                  </a:lnTo>
                  <a:close/>
                </a:path>
              </a:pathLst>
            </a:custGeom>
            <a:solidFill>
              <a:srgbClr val="46097D">
                <a:alpha val="17647"/>
              </a:srgbClr>
            </a:solidFill>
          </p:spPr>
        </p:sp>
        <p:sp>
          <p:nvSpPr>
            <p:cNvPr id="4" name="TextBox 4"/>
            <p:cNvSpPr txBox="1"/>
            <p:nvPr/>
          </p:nvSpPr>
          <p:spPr>
            <a:xfrm>
              <a:off x="0" y="-47625"/>
              <a:ext cx="4816593" cy="2756958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359"/>
                </a:lnSpc>
              </a:pPr>
              <a:endParaRPr/>
            </a:p>
          </p:txBody>
        </p:sp>
      </p:grpSp>
      <p:sp>
        <p:nvSpPr>
          <p:cNvPr id="5" name="Freeform 5"/>
          <p:cNvSpPr/>
          <p:nvPr/>
        </p:nvSpPr>
        <p:spPr>
          <a:xfrm>
            <a:off x="1333500" y="0"/>
            <a:ext cx="15621000" cy="10287000"/>
          </a:xfrm>
          <a:custGeom>
            <a:avLst/>
            <a:gdLst/>
            <a:ahLst/>
            <a:cxnLst/>
            <a:rect l="l" t="t" r="r" b="b"/>
            <a:pathLst>
              <a:path w="15621000" h="10287000">
                <a:moveTo>
                  <a:pt x="0" y="0"/>
                </a:moveTo>
                <a:lnTo>
                  <a:pt x="15621000" y="0"/>
                </a:lnTo>
                <a:lnTo>
                  <a:pt x="15621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grpSp>
        <p:nvGrpSpPr>
          <p:cNvPr id="6" name="Group 6"/>
          <p:cNvGrpSpPr/>
          <p:nvPr/>
        </p:nvGrpSpPr>
        <p:grpSpPr>
          <a:xfrm>
            <a:off x="1333500" y="0"/>
            <a:ext cx="15621000" cy="10287000"/>
            <a:chOff x="0" y="0"/>
            <a:chExt cx="4114173" cy="2709333"/>
          </a:xfrm>
        </p:grpSpPr>
        <p:sp>
          <p:nvSpPr>
            <p:cNvPr id="7" name="Freeform 7"/>
            <p:cNvSpPr/>
            <p:nvPr/>
          </p:nvSpPr>
          <p:spPr>
            <a:xfrm>
              <a:off x="0" y="0"/>
              <a:ext cx="4114173" cy="2709333"/>
            </a:xfrm>
            <a:custGeom>
              <a:avLst/>
              <a:gdLst/>
              <a:ahLst/>
              <a:cxnLst/>
              <a:rect l="l" t="t" r="r" b="b"/>
              <a:pathLst>
                <a:path w="4114173" h="2709333">
                  <a:moveTo>
                    <a:pt x="0" y="0"/>
                  </a:moveTo>
                  <a:lnTo>
                    <a:pt x="4114173" y="0"/>
                  </a:lnTo>
                  <a:lnTo>
                    <a:pt x="4114173" y="2709333"/>
                  </a:lnTo>
                  <a:lnTo>
                    <a:pt x="0" y="2709333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76200" cap="sq">
              <a:solidFill>
                <a:srgbClr val="400266"/>
              </a:solidFill>
              <a:prstDash val="solid"/>
              <a:miter/>
            </a:ln>
          </p:spPr>
        </p:sp>
        <p:sp>
          <p:nvSpPr>
            <p:cNvPr id="8" name="TextBox 8"/>
            <p:cNvSpPr txBox="1"/>
            <p:nvPr/>
          </p:nvSpPr>
          <p:spPr>
            <a:xfrm>
              <a:off x="0" y="-47625"/>
              <a:ext cx="4114173" cy="2756958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359"/>
                </a:lnSpc>
              </a:pPr>
              <a:endParaRPr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Custom</PresentationFormat>
  <Paragraphs>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Change in Circumstances</dc:title>
  <cp:revision>2</cp:revision>
  <dcterms:created xsi:type="dcterms:W3CDTF">2006-08-16T00:00:00Z</dcterms:created>
  <dcterms:modified xsi:type="dcterms:W3CDTF">2025-04-17T19:45:11Z</dcterms:modified>
  <dc:identifier>DAGkJYeWljg</dc:identifier>
</cp:coreProperties>
</file>